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8" r:id="rId5"/>
    <p:sldId id="309" r:id="rId6"/>
    <p:sldId id="288" r:id="rId7"/>
    <p:sldId id="310" r:id="rId8"/>
    <p:sldId id="297" r:id="rId9"/>
    <p:sldId id="298" r:id="rId10"/>
    <p:sldId id="311" r:id="rId11"/>
    <p:sldId id="299" r:id="rId12"/>
    <p:sldId id="300" r:id="rId13"/>
    <p:sldId id="312" r:id="rId14"/>
    <p:sldId id="301" r:id="rId15"/>
    <p:sldId id="302" r:id="rId16"/>
    <p:sldId id="313" r:id="rId17"/>
    <p:sldId id="303" r:id="rId18"/>
    <p:sldId id="304" r:id="rId19"/>
    <p:sldId id="305" r:id="rId20"/>
    <p:sldId id="307" r:id="rId21"/>
    <p:sldId id="314" r:id="rId22"/>
    <p:sldId id="308" r:id="rId23"/>
  </p:sldIdLst>
  <p:sldSz cx="9144000" cy="6858000" type="screen4x3"/>
  <p:notesSz cx="6791325" cy="99218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5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800" y="84"/>
      </p:cViewPr>
      <p:guideLst>
        <p:guide orient="horz" pos="4319"/>
        <p:guide pos="55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3"/>
        <p:guide pos="213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322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100" y="0"/>
            <a:ext cx="294322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75" cy="446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6575"/>
            <a:ext cx="29432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2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 b="1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75" cy="44656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標題投影片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t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797550"/>
            <a:ext cx="9140825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t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75" y="0"/>
            <a:ext cx="9140825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8239125" y="666750"/>
            <a:ext cx="812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Security C –</a:t>
            </a:r>
            <a:endParaRPr lang="en-US" sz="800" b="1">
              <a:solidFill>
                <a:srgbClr val="80808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TSMC Secret</a:t>
            </a:r>
            <a:endParaRPr lang="en-US" sz="800" b="1">
              <a:solidFill>
                <a:srgbClr val="80808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3" name="Google Shape;23;p2" descr="logo_black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43888" y="60325"/>
            <a:ext cx="835025" cy="6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/>
        </p:nvSpPr>
        <p:spPr>
          <a:xfrm>
            <a:off x="-7938" y="6694488"/>
            <a:ext cx="936626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© 2007 TSMC, Ltd</a:t>
            </a:r>
            <a:endParaRPr sz="700" b="1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1238250" y="2209800"/>
            <a:ext cx="7086600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219200" y="3962400"/>
            <a:ext cx="7086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  <a:defRPr sz="2800"/>
            </a:lvl1pPr>
            <a:lvl2pPr lvl="1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■"/>
              <a:defRPr/>
            </a:lvl2pPr>
            <a:lvl3pPr lvl="2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/>
            </a:lvl3pPr>
            <a:lvl4pPr lvl="3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直排標題及文字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 rot="5400000">
            <a:off x="4918075" y="2058988"/>
            <a:ext cx="56324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 rot="5400000">
            <a:off x="726282" y="76995"/>
            <a:ext cx="5632450" cy="602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72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■"/>
              <a:defRPr/>
            </a:lvl2pPr>
            <a:lvl3pPr marL="1371600" lvl="2" indent="-320040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/>
            </a:lvl3pPr>
            <a:lvl4pPr marL="1828800" lvl="3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章節標題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2pPr>
            <a:lvl3pPr marL="1371600" lvl="2" indent="-228600" algn="l">
              <a:spcBef>
                <a:spcPts val="64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503050405090304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503050405090304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503050405090304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503050405090304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503050405090304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兩項物件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112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5052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920"/>
              <a:buChar char="■"/>
              <a:defRPr sz="2400"/>
            </a:lvl2pPr>
            <a:lvl3pPr marL="1371600" lvl="2" indent="-330200" algn="l">
              <a:spcBef>
                <a:spcPts val="800"/>
              </a:spcBef>
              <a:spcAft>
                <a:spcPts val="0"/>
              </a:spcAft>
              <a:buSzPts val="1600"/>
              <a:buChar char="◆"/>
              <a:defRPr sz="2000"/>
            </a:lvl3pPr>
            <a:lvl4pPr marL="1828800" lvl="3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112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5052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920"/>
              <a:buChar char="■"/>
              <a:defRPr sz="2400"/>
            </a:lvl2pPr>
            <a:lvl3pPr marL="1371600" lvl="2" indent="-330200" algn="l">
              <a:spcBef>
                <a:spcPts val="800"/>
              </a:spcBef>
              <a:spcAft>
                <a:spcPts val="0"/>
              </a:spcAft>
              <a:buSzPts val="1600"/>
              <a:buChar char="◆"/>
              <a:defRPr sz="2000"/>
            </a:lvl3pPr>
            <a:lvl4pPr marL="1828800" lvl="3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503050405090304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對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96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72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96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30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2000"/>
            </a:lvl2pPr>
            <a:lvl3pPr marL="1371600" lvl="2" indent="-320040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 sz="1800"/>
            </a:lvl3pPr>
            <a:lvl4pPr marL="1828800" lvl="3" indent="-30988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Char char="●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96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72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None/>
              <a:defRPr sz="1600" b="1"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96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30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2000"/>
            </a:lvl2pPr>
            <a:lvl3pPr marL="1371600" lvl="2" indent="-320040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 sz="1800"/>
            </a:lvl3pPr>
            <a:lvl4pPr marL="1828800" lvl="3" indent="-30988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Char char="●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 panose="02020503050405090304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只有標題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含標題的內容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128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7084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240"/>
              <a:buChar char="■"/>
              <a:defRPr sz="2800"/>
            </a:lvl2pPr>
            <a:lvl3pPr marL="1371600" lvl="2" indent="-350520" algn="l">
              <a:spcBef>
                <a:spcPts val="960"/>
              </a:spcBef>
              <a:spcAft>
                <a:spcPts val="0"/>
              </a:spcAft>
              <a:buSzPts val="1920"/>
              <a:buChar char="◆"/>
              <a:defRPr sz="2400"/>
            </a:lvl3pPr>
            <a:lvl4pPr marL="1828800" lvl="3" indent="-330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/>
            </a:lvl9pPr>
          </a:lstStyle>
          <a:p/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含標題的圖片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28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Noto Sans Symbols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Noto Sans Symbols"/>
              <a:buNone/>
              <a:defRPr sz="28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960"/>
              </a:spcBef>
              <a:spcAft>
                <a:spcPts val="0"/>
              </a:spcAft>
              <a:buClr>
                <a:srgbClr val="CC0000"/>
              </a:buClr>
              <a:buSzPts val="192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None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None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None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None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None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9pPr>
          </a:lstStyle>
          <a:p/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 panose="02020503050405090304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標題及直排文字">
  <p:cSld name="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 rot="5400000">
            <a:off x="2476500" y="-382587"/>
            <a:ext cx="43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72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■"/>
              <a:defRPr/>
            </a:lvl2pPr>
            <a:lvl3pPr marL="1371600" lvl="2" indent="-320040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/>
            </a:lvl3pPr>
            <a:lvl4pPr marL="1828800" lvl="3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t2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0" y="5797550"/>
            <a:ext cx="9140825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t1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175" y="0"/>
            <a:ext cx="9140825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8247063" y="666750"/>
            <a:ext cx="812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Security C –</a:t>
            </a:r>
            <a:endParaRPr lang="en-US" sz="800" b="1" i="0" u="none" strike="noStrike" cap="none">
              <a:solidFill>
                <a:srgbClr val="80808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80808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TSMC Secret</a:t>
            </a:r>
            <a:endParaRPr lang="en-US" sz="800" b="1" i="0" u="none" strike="noStrike" cap="none">
              <a:solidFill>
                <a:srgbClr val="80808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3" name="Google Shape;13;p1" descr="logo_black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8243888" y="60325"/>
            <a:ext cx="835025" cy="6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-3175" y="6692900"/>
            <a:ext cx="93662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© 2007 TSMC, Ltd</a:t>
            </a:r>
            <a:endParaRPr sz="7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9388" y="6381750"/>
            <a:ext cx="180975" cy="173038"/>
          </a:xfrm>
          <a:prstGeom prst="ellipse">
            <a:avLst/>
          </a:prstGeom>
          <a:solidFill>
            <a:srgbClr val="DD2A2E"/>
          </a:solidFill>
          <a:ln>
            <a:noFill/>
          </a:ln>
          <a:effectLst>
            <a:outerShdw dist="17961" dir="2700000" algn="ctr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120650" y="6359525"/>
            <a:ext cx="307975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 u="none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800" b="1" u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96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●"/>
              <a:defRPr sz="24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20040" algn="l" rtl="0">
              <a:spcBef>
                <a:spcPts val="720"/>
              </a:spcBef>
              <a:spcAft>
                <a:spcPts val="0"/>
              </a:spcAft>
              <a:buClr>
                <a:srgbClr val="CC0000"/>
              </a:buClr>
              <a:buSzPts val="1440"/>
              <a:buFont typeface="Noto Sans Symbols"/>
              <a:buChar char="◆"/>
              <a:defRPr sz="1800" b="1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2004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503050405090304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330548" y="2132856"/>
            <a:ext cx="863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2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1238250" y="2209800"/>
            <a:ext cx="7086600" cy="130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DRC Waiver Request</a:t>
            </a:r>
            <a:endParaRPr lang="en-US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219200" y="3962400"/>
            <a:ext cx="7086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M15313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M4.DN.1 (2)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114891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inside Red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M4.DN.1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247151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 </a:t>
            </a:r>
            <a:r>
              <a:rPr lang="en-US" b="1" dirty="0">
                <a:solidFill>
                  <a:schemeClr val="tx1"/>
                </a:solidFill>
              </a:rPr>
              <a:t>middle right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3852545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50815" y="4749165"/>
            <a:ext cx="346075" cy="649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172074" y="4176062"/>
            <a:ext cx="1828165" cy="631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-40143" y="3059680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500 u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652705" y="5355631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260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56645" y="5540198"/>
            <a:ext cx="596059" cy="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99179" y="5540297"/>
            <a:ext cx="6418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/>
          <p:nvPr/>
        </p:nvCxnSpPr>
        <p:spPr>
          <a:xfrm flipV="1">
            <a:off x="404171" y="1319145"/>
            <a:ext cx="0" cy="1402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/>
          <p:nvPr/>
        </p:nvCxnSpPr>
        <p:spPr>
          <a:xfrm>
            <a:off x="404171" y="3632450"/>
            <a:ext cx="0" cy="1398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图片 3" descr="截屏2024-06-09 上午12.12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" y="1115060"/>
            <a:ext cx="247078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8013" y="2754948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M7.DN.1 </a:t>
            </a:r>
            <a:endParaRPr sz="8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M7.DN.1  (1)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36289" y="110652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325 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" y="159725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138 u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51136" y="1312174"/>
          <a:ext cx="4346836" cy="3141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580"/>
                <a:gridCol w="169458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(Mininum number inside Red areas)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M7.DN.1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51374" y="2919541"/>
            <a:ext cx="4425973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</a:t>
            </a:r>
            <a:r>
              <a:rPr lang="en-US" b="1" dirty="0">
                <a:solidFill>
                  <a:schemeClr val="tx1"/>
                </a:solidFill>
              </a:rPr>
              <a:t> top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663" y="1832297"/>
            <a:ext cx="0" cy="274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95327" y="1267127"/>
            <a:ext cx="481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76549" y="1275382"/>
            <a:ext cx="4597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14"/>
          <p:cNvCxnSpPr/>
          <p:nvPr/>
        </p:nvCxnSpPr>
        <p:spPr>
          <a:xfrm flipV="1">
            <a:off x="380663" y="1425897"/>
            <a:ext cx="0" cy="27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4089400"/>
            <a:ext cx="1491615" cy="2397125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2677795" y="4401185"/>
            <a:ext cx="951865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2277359" y="3516297"/>
            <a:ext cx="400685" cy="57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截屏2024-06-09 上午12.14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1370330"/>
            <a:ext cx="3798570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M7.DN.1 (2)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982176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sz="1400" dirty="0">
                          <a:sym typeface="+mn-ea"/>
                        </a:rPr>
                        <a:t>(Mininum density inside Red areas)</a:t>
                      </a:r>
                      <a:endParaRPr lang="en-US" sz="14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M7.DN.1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551951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 </a:t>
            </a:r>
            <a:r>
              <a:rPr lang="en-US" b="1" dirty="0">
                <a:solidFill>
                  <a:schemeClr val="tx1"/>
                </a:solidFill>
              </a:rPr>
              <a:t>middle right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3976370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50815" y="4890770"/>
            <a:ext cx="346075" cy="649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172074" y="4176062"/>
            <a:ext cx="1829435" cy="793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-40143" y="3059680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500 u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652705" y="5355631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260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56645" y="5540198"/>
            <a:ext cx="596059" cy="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99179" y="5540297"/>
            <a:ext cx="6418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/>
          <p:nvPr/>
        </p:nvCxnSpPr>
        <p:spPr>
          <a:xfrm flipV="1">
            <a:off x="404171" y="1319145"/>
            <a:ext cx="0" cy="1402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/>
          <p:nvPr/>
        </p:nvCxnSpPr>
        <p:spPr>
          <a:xfrm>
            <a:off x="404171" y="3632450"/>
            <a:ext cx="0" cy="1398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 descr="截屏2024-06-09 上午12.16.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1062355"/>
            <a:ext cx="2639695" cy="43618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8013" y="2754948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M8.DN.1 </a:t>
            </a:r>
            <a:endParaRPr sz="8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M8.DN.1  (1)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36289" y="110652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325 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" y="159725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138 u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51136" y="1312174"/>
          <a:ext cx="4346836" cy="3141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580"/>
                <a:gridCol w="169458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(Mininum Density inside Red areas)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M8.DN.1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51374" y="2919541"/>
            <a:ext cx="4425973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</a:t>
            </a:r>
            <a:r>
              <a:rPr lang="en-US" b="1" dirty="0">
                <a:solidFill>
                  <a:schemeClr val="tx1"/>
                </a:solidFill>
              </a:rPr>
              <a:t> top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663" y="1832297"/>
            <a:ext cx="0" cy="274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95327" y="1267127"/>
            <a:ext cx="481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76549" y="1275382"/>
            <a:ext cx="4597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14"/>
          <p:cNvCxnSpPr/>
          <p:nvPr/>
        </p:nvCxnSpPr>
        <p:spPr>
          <a:xfrm flipV="1">
            <a:off x="380663" y="1425897"/>
            <a:ext cx="0" cy="27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4089400"/>
            <a:ext cx="1491615" cy="2397125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2677795" y="4401185"/>
            <a:ext cx="951865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2333874" y="3595037"/>
            <a:ext cx="344170" cy="494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图片 3" descr="截屏2024-06-09 上午12.17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367790"/>
            <a:ext cx="3879850" cy="2187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M8.DN.1 (2)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114891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inside Red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M8.DN.1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247151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middle right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3852545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50815" y="4749165"/>
            <a:ext cx="346075" cy="649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172074" y="4176062"/>
            <a:ext cx="1828165" cy="631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-40143" y="3059680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500 u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652705" y="5355631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260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56645" y="5540198"/>
            <a:ext cx="596059" cy="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99179" y="5540297"/>
            <a:ext cx="6418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/>
          <p:nvPr/>
        </p:nvCxnSpPr>
        <p:spPr>
          <a:xfrm flipV="1">
            <a:off x="404171" y="1319145"/>
            <a:ext cx="0" cy="1402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/>
          <p:nvPr/>
        </p:nvCxnSpPr>
        <p:spPr>
          <a:xfrm>
            <a:off x="404171" y="3632450"/>
            <a:ext cx="0" cy="1398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截屏2024-06-09 上午12.19.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1115060"/>
            <a:ext cx="2708275" cy="4284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M8.DN.1 (3)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114891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inside Red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M8.DN.1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247151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middle left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3852545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1705" y="4890770"/>
            <a:ext cx="377825" cy="426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截屏2024-06-09 上午12.20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658620"/>
            <a:ext cx="3620135" cy="268097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701725" y="4011971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154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36134" y="4175682"/>
            <a:ext cx="2470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1"/>
          <p:cNvCxnSpPr/>
          <p:nvPr/>
        </p:nvCxnSpPr>
        <p:spPr>
          <a:xfrm>
            <a:off x="4096634" y="3713782"/>
            <a:ext cx="480060" cy="1176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27404" y="4175583"/>
            <a:ext cx="3543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1234440" y="3287395"/>
            <a:ext cx="776605" cy="426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800" dirty="0">
                <a:solidFill>
                  <a:srgbClr val="FF0000"/>
                </a:solidFill>
              </a:rPr>
              <a:t>180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8"/>
          <p:cNvCxnSpPr/>
          <p:nvPr/>
        </p:nvCxnSpPr>
        <p:spPr>
          <a:xfrm flipV="1">
            <a:off x="1712271" y="3067935"/>
            <a:ext cx="0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/>
          <p:nvPr/>
        </p:nvCxnSpPr>
        <p:spPr>
          <a:xfrm>
            <a:off x="1712271" y="3631180"/>
            <a:ext cx="0" cy="236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M8.DN.1 (4)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016466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10642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sz="1400" dirty="0">
                          <a:sym typeface="+mn-ea"/>
                        </a:rPr>
                        <a:t>(Mininum number inside Red areas)</a:t>
                      </a:r>
                      <a:endParaRPr lang="en-US" sz="14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M8.DN.1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613546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bottom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3997325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74285" y="5607685"/>
            <a:ext cx="596265" cy="538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4209029" y="4123992"/>
            <a:ext cx="1108710" cy="1402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截屏2024-06-09 上午12.23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" y="1318895"/>
            <a:ext cx="3589655" cy="3444875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1077457" y="2857115"/>
            <a:ext cx="88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424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8"/>
          <p:cNvCxnSpPr/>
          <p:nvPr/>
        </p:nvCxnSpPr>
        <p:spPr>
          <a:xfrm>
            <a:off x="1521136" y="3438775"/>
            <a:ext cx="0" cy="1094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/>
          <p:nvPr/>
        </p:nvCxnSpPr>
        <p:spPr>
          <a:xfrm flipV="1">
            <a:off x="1521136" y="1510915"/>
            <a:ext cx="0" cy="1087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2"/>
          <p:cNvSpPr txBox="1"/>
          <p:nvPr/>
        </p:nvSpPr>
        <p:spPr>
          <a:xfrm>
            <a:off x="2400735" y="4874936"/>
            <a:ext cx="88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264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880240" y="5030928"/>
            <a:ext cx="596059" cy="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88179" y="4944032"/>
            <a:ext cx="6418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8013" y="2754948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M9.DN.2 </a:t>
            </a:r>
            <a:endParaRPr sz="8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8013" y="2754948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M2.DN.1 </a:t>
            </a:r>
            <a:endParaRPr sz="8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M9.DN.2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414611"/>
          <a:ext cx="4346575" cy="1742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9874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sz="1400" dirty="0">
                          <a:sym typeface="+mn-ea"/>
                        </a:rPr>
                        <a:t>(Mininum number inside Red areas)</a:t>
                      </a:r>
                      <a:endParaRPr lang="en-US" sz="1400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M9.DN.2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3428886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the four SAR ADCs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图片 3" descr="/private/var/folders/xs/v6h5877s1rbbkcr6b5hp1mn40000gn/T/com.kingsoft.wpsoffice.mac/picturecompress_2024060900281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115060"/>
            <a:ext cx="3229610" cy="5163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M2.DN.1  (1)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202939" y="1109702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325 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" y="159725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138 u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51136" y="1312174"/>
          <a:ext cx="4346836" cy="3141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580"/>
                <a:gridCol w="169458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(Mininum density inside red areas)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M2.DN.1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51374" y="2919541"/>
            <a:ext cx="442597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</a:t>
            </a:r>
            <a:r>
              <a:rPr lang="en-US" b="1" dirty="0">
                <a:solidFill>
                  <a:schemeClr val="tx1"/>
                </a:solidFill>
              </a:rPr>
              <a:t> top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Dummy exclude layers are put around Cap array.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663" y="1832297"/>
            <a:ext cx="0" cy="274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09602" y="1275382"/>
            <a:ext cx="481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1811" y="1275382"/>
            <a:ext cx="6711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 descr="截屏2024-06-08 下午11.56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414780"/>
            <a:ext cx="3797300" cy="2252980"/>
          </a:xfrm>
          <a:prstGeom prst="rect">
            <a:avLst/>
          </a:prstGeom>
        </p:spPr>
      </p:pic>
      <p:cxnSp>
        <p:nvCxnSpPr>
          <p:cNvPr id="7" name="Straight Arrow Connector 14"/>
          <p:cNvCxnSpPr/>
          <p:nvPr/>
        </p:nvCxnSpPr>
        <p:spPr>
          <a:xfrm flipV="1">
            <a:off x="380663" y="1425897"/>
            <a:ext cx="0" cy="27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4089400"/>
            <a:ext cx="1491615" cy="2397125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2677795" y="4401185"/>
            <a:ext cx="951865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2291964" y="3668062"/>
            <a:ext cx="400685" cy="57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4-06-09 上午12.02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1115060"/>
            <a:ext cx="2491105" cy="4240530"/>
          </a:xfrm>
          <a:prstGeom prst="rect">
            <a:avLst/>
          </a:prstGeom>
        </p:spPr>
      </p:pic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M2.DN.1 (2)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114891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inside Red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M2.DN.1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247151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 </a:t>
            </a:r>
            <a:r>
              <a:rPr lang="en-US" b="1" dirty="0">
                <a:solidFill>
                  <a:schemeClr val="tx1"/>
                </a:solidFill>
              </a:rPr>
              <a:t>middle right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3852545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50815" y="4749165"/>
            <a:ext cx="346075" cy="649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172074" y="4176062"/>
            <a:ext cx="1828165" cy="631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-40143" y="3059680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500 u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652705" y="5355631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260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56645" y="5540198"/>
            <a:ext cx="596059" cy="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99179" y="5540297"/>
            <a:ext cx="6418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/>
          <p:nvPr/>
        </p:nvCxnSpPr>
        <p:spPr>
          <a:xfrm flipV="1">
            <a:off x="404171" y="1425825"/>
            <a:ext cx="0" cy="1296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/>
          <p:nvPr/>
        </p:nvCxnSpPr>
        <p:spPr>
          <a:xfrm>
            <a:off x="404171" y="3632450"/>
            <a:ext cx="0" cy="1357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8013" y="2754948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M3.DN.1 </a:t>
            </a:r>
            <a:endParaRPr sz="8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M3.DN.1  (1)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202939" y="1109702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325 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" y="159725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138 u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51136" y="1312174"/>
          <a:ext cx="4346836" cy="3141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580"/>
                <a:gridCol w="169458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(Mininum density inside red areas)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M3.DN.1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51374" y="2919541"/>
            <a:ext cx="4425973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</a:t>
            </a:r>
            <a:r>
              <a:rPr lang="en-US" b="1" dirty="0">
                <a:solidFill>
                  <a:schemeClr val="tx1"/>
                </a:solidFill>
              </a:rPr>
              <a:t> top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663" y="1832297"/>
            <a:ext cx="0" cy="274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09602" y="1275382"/>
            <a:ext cx="481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1811" y="1275382"/>
            <a:ext cx="6711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14"/>
          <p:cNvCxnSpPr/>
          <p:nvPr/>
        </p:nvCxnSpPr>
        <p:spPr>
          <a:xfrm flipV="1">
            <a:off x="380663" y="1425897"/>
            <a:ext cx="0" cy="27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4089400"/>
            <a:ext cx="1491615" cy="2397125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2677795" y="4401185"/>
            <a:ext cx="951865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2291964" y="3668062"/>
            <a:ext cx="400685" cy="57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截屏2024-06-09 上午12.09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14780"/>
            <a:ext cx="3620135" cy="2160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M3.DN.1 (2)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16712" y="1114891"/>
          <a:ext cx="4346836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490"/>
                <a:gridCol w="169467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inside Red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M3.DN.1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16315" y="2247151"/>
            <a:ext cx="442597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 </a:t>
            </a:r>
            <a:r>
              <a:rPr lang="en-US" b="1" dirty="0">
                <a:solidFill>
                  <a:schemeClr val="tx1"/>
                </a:solidFill>
              </a:rPr>
              <a:t>middle right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3852545"/>
            <a:ext cx="1491615" cy="2397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50815" y="4749165"/>
            <a:ext cx="346075" cy="649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3172074" y="4176062"/>
            <a:ext cx="1828165" cy="631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4"/>
          <p:cNvSpPr txBox="1"/>
          <p:nvPr/>
        </p:nvSpPr>
        <p:spPr>
          <a:xfrm>
            <a:off x="-40143" y="3059680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500 u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652705" y="5355631"/>
            <a:ext cx="887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>
                <a:solidFill>
                  <a:srgbClr val="FF0000"/>
                </a:solidFill>
              </a:rPr>
              <a:t>260 u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56645" y="5540198"/>
            <a:ext cx="596059" cy="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99179" y="5540297"/>
            <a:ext cx="6418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/>
          <p:nvPr/>
        </p:nvCxnSpPr>
        <p:spPr>
          <a:xfrm flipV="1">
            <a:off x="404171" y="1319145"/>
            <a:ext cx="0" cy="1402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/>
          <p:nvPr/>
        </p:nvCxnSpPr>
        <p:spPr>
          <a:xfrm>
            <a:off x="404171" y="3632450"/>
            <a:ext cx="0" cy="1398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截屏2024-06-09 上午12.10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1035685"/>
            <a:ext cx="258699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8013" y="2754948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M4.DN.1 </a:t>
            </a:r>
            <a:endParaRPr sz="8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M4.DN.1  (1)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36289" y="110652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325 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" y="1597257"/>
            <a:ext cx="88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138 u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51136" y="1312174"/>
          <a:ext cx="4346836" cy="3141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580"/>
                <a:gridCol w="1694583"/>
                <a:gridCol w="1694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 Density 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(Mininum density inside Red areas)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Density in 75um X 75um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M4.DN.1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51374" y="2919541"/>
            <a:ext cx="442597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Capacitance Array for one SAR ADC located on the</a:t>
            </a:r>
            <a:r>
              <a:rPr lang="en-US" b="1" dirty="0">
                <a:solidFill>
                  <a:schemeClr val="tx1"/>
                </a:solidFill>
              </a:rPr>
              <a:t> top </a:t>
            </a:r>
            <a:r>
              <a:rPr lang="en-US" dirty="0">
                <a:solidFill>
                  <a:schemeClr val="tx1"/>
                </a:solidFill>
              </a:rPr>
              <a:t>of the chip. The Cap array is </a:t>
            </a:r>
            <a:r>
              <a:rPr lang="en-US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very sensitive </a:t>
            </a:r>
            <a:r>
              <a:rPr lang="en-US" dirty="0">
                <a:solidFill>
                  <a:schemeClr val="tx1"/>
                </a:solidFill>
              </a:rPr>
              <a:t>to the dummy fill which will worse the ADC’s performance. </a:t>
            </a:r>
            <a:r>
              <a:rPr lang="en-US" dirty="0">
                <a:solidFill>
                  <a:schemeClr val="tx1"/>
                </a:solidFill>
                <a:sym typeface="+mn-ea"/>
              </a:rPr>
              <a:t>Dummy exclude layers are put around Cap array.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663" y="1832297"/>
            <a:ext cx="0" cy="274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95327" y="1267127"/>
            <a:ext cx="4819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76549" y="1275382"/>
            <a:ext cx="4597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14"/>
          <p:cNvCxnSpPr/>
          <p:nvPr/>
        </p:nvCxnSpPr>
        <p:spPr>
          <a:xfrm flipV="1">
            <a:off x="380663" y="1425897"/>
            <a:ext cx="0" cy="27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 descr="25321717915724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4089400"/>
            <a:ext cx="1491615" cy="2397125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2677795" y="4401185"/>
            <a:ext cx="951865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21"/>
          <p:cNvCxnSpPr/>
          <p:nvPr/>
        </p:nvCxnSpPr>
        <p:spPr>
          <a:xfrm>
            <a:off x="2291964" y="3668062"/>
            <a:ext cx="400685" cy="57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图片 3" descr="截屏2024-06-09 上午12.12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1361440"/>
            <a:ext cx="3791585" cy="2220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pared_by_Ted Chiang">
  <a:themeElements>
    <a:clrScheme name="Prepared_by_Ted Chia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4359</Words>
  <Application>WPS 演示</Application>
  <PresentationFormat>On-screen Show (4:3)</PresentationFormat>
  <Paragraphs>293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Arial</vt:lpstr>
      <vt:lpstr>Noto Sans Symbols</vt:lpstr>
      <vt:lpstr>Thonburi</vt:lpstr>
      <vt:lpstr>Times New Roman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Arial Bold</vt:lpstr>
      <vt:lpstr>Prepared_by_Ted Chiang</vt:lpstr>
      <vt:lpstr>DRC Waiver Request</vt:lpstr>
      <vt:lpstr>Mx.DN.1 / M9.DN.2</vt:lpstr>
      <vt:lpstr>M2.DN.1  (1)</vt:lpstr>
      <vt:lpstr>Mx.DN.1 / M9.DN.2</vt:lpstr>
      <vt:lpstr>M2.DN.1 </vt:lpstr>
      <vt:lpstr>M2.DN.1  (1)</vt:lpstr>
      <vt:lpstr>M2.DN.1 (2)</vt:lpstr>
      <vt:lpstr>M2.DN.1 </vt:lpstr>
      <vt:lpstr>M3.DN.1  (1)</vt:lpstr>
      <vt:lpstr>M3.DN.1 (2)</vt:lpstr>
      <vt:lpstr>M2.DN.1 </vt:lpstr>
      <vt:lpstr>M4.DN.1  (1)</vt:lpstr>
      <vt:lpstr>M4.DN.1 (2)</vt:lpstr>
      <vt:lpstr>M2.DN.1 </vt:lpstr>
      <vt:lpstr>M7.DN.1  (1)</vt:lpstr>
      <vt:lpstr>M7.DN.1 (2)</vt:lpstr>
      <vt:lpstr>M7.DN.1 (2)</vt:lpstr>
      <vt:lpstr>M7.DN.1 (2)</vt:lpstr>
      <vt:lpstr>M2.DN.1 </vt:lpstr>
      <vt:lpstr>M8.DN.1 (4)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李承洺</dc:creator>
  <cp:lastModifiedBy>无人于我</cp:lastModifiedBy>
  <cp:revision>6</cp:revision>
  <dcterms:created xsi:type="dcterms:W3CDTF">2024-06-09T07:58:11Z</dcterms:created>
  <dcterms:modified xsi:type="dcterms:W3CDTF">2024-06-09T07:58:11Z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ECA06224258B649B395C656607D65AAF_42</vt:lpwstr>
  </property>
  <property fmtid="{D5CDD505-2E9C-101B-9397-08002B2CF9AE}" pid="3" name="KSOProductBuildVer">
    <vt:lpwstr>2052-6.2.0.8299</vt:lpwstr>
  </property>
</Properties>
</file>